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6" r:id="rId10"/>
    <p:sldId id="273" r:id="rId11"/>
    <p:sldId id="275" r:id="rId12"/>
    <p:sldId id="274" r:id="rId13"/>
    <p:sldId id="272" r:id="rId14"/>
    <p:sldId id="269" r:id="rId15"/>
    <p:sldId id="268" r:id="rId16"/>
    <p:sldId id="267" r:id="rId17"/>
    <p:sldId id="261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BAFB8-77C9-49F8-8CFC-1C9B63476B1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170A-09B6-4ACC-B932-E7E4B1F54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231710" y="147573"/>
            <a:ext cx="11728581" cy="656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4205" b="70476"/>
          <a:stretch/>
        </p:blipFill>
        <p:spPr>
          <a:xfrm>
            <a:off x="347929" y="298983"/>
            <a:ext cx="3269245" cy="6694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929" y="3844078"/>
            <a:ext cx="7480840" cy="4198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47929" y="3149082"/>
            <a:ext cx="7480840" cy="559836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7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7" y="1502229"/>
            <a:ext cx="11327363" cy="4674734"/>
          </a:xfrm>
        </p:spPr>
        <p:txBody>
          <a:bodyPr/>
          <a:lstStyle>
            <a:lvl1pPr marL="168275" indent="-168275"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1710" y="147573"/>
            <a:ext cx="11728581" cy="6562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4205" b="70476"/>
          <a:stretch/>
        </p:blipFill>
        <p:spPr>
          <a:xfrm>
            <a:off x="347929" y="298983"/>
            <a:ext cx="3269245" cy="6694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929" y="3937515"/>
            <a:ext cx="7015425" cy="49452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5769" y="2853315"/>
            <a:ext cx="7402741" cy="825694"/>
            <a:chOff x="0" y="3643669"/>
            <a:chExt cx="8652211" cy="82569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946849"/>
              <a:ext cx="8652211" cy="52251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2113" y="3643669"/>
              <a:ext cx="242595" cy="30318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73" y="3221043"/>
            <a:ext cx="7090581" cy="401537"/>
          </a:xfrm>
        </p:spPr>
        <p:txBody>
          <a:bodyPr anchor="b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6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91" y="1502229"/>
            <a:ext cx="5587109" cy="4674734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2229"/>
            <a:ext cx="5565710" cy="4674734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HOUSTON PUBLIC WORKS | 611 WALKER STREET | HOUSTON, TX 77002 | PWECIP@HOUSTONTX.GOV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91" y="1500127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91" y="2332337"/>
            <a:ext cx="5157787" cy="3857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6061" y="1500127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6061" y="2332337"/>
            <a:ext cx="5183188" cy="38573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10547" y="0"/>
            <a:ext cx="1127797" cy="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61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547" y="365125"/>
            <a:ext cx="11327363" cy="95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547" y="1483567"/>
            <a:ext cx="11327363" cy="469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547" y="6356350"/>
            <a:ext cx="1084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7579" y="6356350"/>
            <a:ext cx="39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7046CB10-3358-4F29-B4B7-C5F8D0A36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buildhouston.org/community-engagement" TargetMode="External"/><Relationship Id="rId2" Type="http://schemas.openxmlformats.org/officeDocument/2006/relationships/hyperlink" Target="https://www.publicworks.houstontx.gov/ecd/faq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710005" y="4685906"/>
            <a:ext cx="6993501" cy="419876"/>
          </a:xfrm>
        </p:spPr>
        <p:txBody>
          <a:bodyPr/>
          <a:lstStyle/>
          <a:p>
            <a:r>
              <a:rPr lang="en-US" dirty="0"/>
              <a:t>Jeff Chukwu| Construction Manager | September 11, 2018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0005" y="3134224"/>
            <a:ext cx="11079659" cy="11746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AIRLINE DRIVE DRAINAGE AND PAVING- SUBPROJECT 2-CLARK ROAD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CONSTRUCTION COMMUNITY MEETING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sz="1800" dirty="0">
                <a:solidFill>
                  <a:srgbClr val="00B0F0"/>
                </a:solidFill>
              </a:rPr>
              <a:t>Project No. M-000284-0002-4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9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1B6CC-AB00-4C5F-ACFC-FA8C498D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Parking and Driveway Access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Periods of limited access to your driveway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Park somewhere and walk to your home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Contact us immediately if needing handicapped access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Short periods of no on-street parking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Construction will alternate each side of the street on different schedules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Suggest working with neighbors on the opposite side- they may need your help when it’s their turn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C85FB-357A-4A8F-8256-FE9AA5D0D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752B1-D824-4C06-9F37-538A0C8E33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E70747-96EE-4EEC-B2E7-8C47D621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6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1D701-E6DC-4E72-952D-0B79DCD8C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31949-CCC2-4B84-83B0-67E3BC39E1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12BE2A-760D-420E-8CA5-26069F81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45DBA1-E4EA-4BB4-ADFC-5BB48B27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5821" y="3714353"/>
            <a:ext cx="4482087" cy="2641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20024-9A33-4B18-AD89-33F1C5AB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821" y="966525"/>
            <a:ext cx="4482087" cy="2733870"/>
          </a:xfrm>
          <a:prstGeom prst="rect">
            <a:avLst/>
          </a:prstGeom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899A3091-78C5-4298-B621-22543D1C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6" y="840370"/>
            <a:ext cx="5820419" cy="531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750" tIns="54875" rIns="109750" bIns="54875">
            <a:spAutoFit/>
          </a:bodyPr>
          <a:lstStyle/>
          <a:p>
            <a:pPr marL="114300" lvl="1" indent="0" defTabSz="1097559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Custom Driveway Options</a:t>
            </a:r>
          </a:p>
          <a:p>
            <a:pPr marL="114300" lvl="1" indent="0" defTabSz="1097559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300" lvl="1" indent="0" defTabSz="1097559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Option 1:</a:t>
            </a:r>
            <a:r>
              <a:rPr lang="en-US" sz="2000" b="1" dirty="0"/>
              <a:t> </a:t>
            </a:r>
            <a:r>
              <a:rPr lang="en-US" sz="2000" dirty="0"/>
              <a:t>Remove and replace existing driveway with plain reinforced concrete at no cost to the home owner.</a:t>
            </a:r>
          </a:p>
          <a:p>
            <a:pPr marL="114300" lvl="1" indent="0" defTabSz="1097559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14300" lvl="1" indent="0" defTabSz="1097559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114300" lvl="1" indent="0" defTabSz="1097559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Option 2-Custom:</a:t>
            </a:r>
            <a:r>
              <a:rPr lang="en-US" sz="2000" b="1" dirty="0"/>
              <a:t> </a:t>
            </a:r>
            <a:r>
              <a:rPr lang="en-US" sz="2000" dirty="0"/>
              <a:t>Grade the subgrade to proper slope and form the driveway to meet the new grades /slope. You would see the finished dirt with proper slope. Home Owner to finish the Driveway with their desired finish at their cost.</a:t>
            </a:r>
          </a:p>
          <a:p>
            <a:pPr marL="114300" lvl="1" defTabSz="1097559">
              <a:defRPr/>
            </a:pPr>
            <a:r>
              <a:rPr lang="en-US" sz="2000" i="1" dirty="0"/>
              <a:t>(Driveway must be finished 2 weeks after it’s been prepped by the City.)</a:t>
            </a:r>
          </a:p>
          <a:p>
            <a:pPr marL="114300" lvl="1" indent="0" defTabSz="1097559">
              <a:defRPr/>
            </a:pP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A76976A6-ED58-4291-BAF7-809493F5C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05" y="6302877"/>
            <a:ext cx="5715000" cy="4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750" tIns="54875" rIns="109750" bIns="54875">
            <a:spAutoFit/>
          </a:bodyPr>
          <a:lstStyle/>
          <a:p>
            <a:pPr marL="355564" lvl="1" indent="0" defTabSz="1097559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Driveway Construction Coordination</a:t>
            </a:r>
          </a:p>
        </p:txBody>
      </p:sp>
    </p:spTree>
    <p:extLst>
      <p:ext uri="{BB962C8B-B14F-4D97-AF65-F5344CB8AC3E}">
        <p14:creationId xmlns:p14="http://schemas.microsoft.com/office/powerpoint/2010/main" val="357017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02A75E-295A-4965-BCF2-5F0E24BE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Trash/Recycling Pick-up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Construction will alternate each side of the street on different schedules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Waste receptacles should be placed on the non-affected side of the street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D8E35-9503-4138-B358-F81C5E4B4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67EE9-C048-495B-AE40-4D2E35E3C1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6AE5DC-01A8-4C87-9C74-ACCB2015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7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BDDE6-B2E6-4639-BB0F-CC5248FE3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728AF-206D-413C-9691-841B4EFCF5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2B4AA-31B5-4AFC-BF2E-192E527F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8EABA7B-50C1-4CF4-BB28-AC3F1A350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Bus Re-Routes</a:t>
            </a:r>
          </a:p>
          <a:p>
            <a:pPr marL="0" indent="0">
              <a:buNone/>
            </a:pPr>
            <a:r>
              <a:rPr lang="en-US" sz="2400" dirty="0"/>
              <a:t>School Buses</a:t>
            </a:r>
          </a:p>
          <a:p>
            <a:pPr lvl="1"/>
            <a:r>
              <a:rPr lang="en-US" sz="2000" dirty="0"/>
              <a:t>The City of Houston and the Contractor will work with all schools to minimize impacts to students, school bus schedules, and school bus stops</a:t>
            </a:r>
          </a:p>
          <a:p>
            <a:pPr lvl="1"/>
            <a:r>
              <a:rPr lang="en-US" sz="2000" dirty="0"/>
              <a:t>School buses may need to use different streets temporarily</a:t>
            </a:r>
          </a:p>
          <a:p>
            <a:pPr marL="0" indent="0">
              <a:buNone/>
            </a:pPr>
            <a:r>
              <a:rPr lang="en-US" sz="2400" dirty="0"/>
              <a:t>Metro Buses </a:t>
            </a:r>
          </a:p>
          <a:p>
            <a:pPr lvl="1"/>
            <a:r>
              <a:rPr lang="en-US" sz="2000" dirty="0"/>
              <a:t>No metro bus stops will be affected or re-routed due to construction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1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B78BE6-F19E-425A-8545-866D27D93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8667F-06AA-4307-88F1-F98C0ABB55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CEE9C4-BD8A-414C-91DB-CBCFA106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40CA78F-7BEB-4EDF-90AC-A5B31A32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Tree Impact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400" dirty="0"/>
              <a:t>Our goal is to protect all trees during construction. </a:t>
            </a:r>
          </a:p>
          <a:p>
            <a:pPr lvl="1"/>
            <a:r>
              <a:rPr lang="en-US" sz="2000" dirty="0"/>
              <a:t>We accomplish this by working with the City Arborist.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Currently as part of this project only diseased trees are set to be removed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F7343130-E690-4D05-8E81-15D0C397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3464" y="1495003"/>
            <a:ext cx="1894115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6648D-5536-4DA7-91E9-E00F74A3C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26C96-EF19-4AA4-B19D-960A32AA9C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837B0C-201B-4C80-A27D-F0ABC4F7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D3CBA9-8ED3-446D-91BF-3ACC05744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Restoration</a:t>
            </a:r>
          </a:p>
          <a:p>
            <a:r>
              <a:rPr lang="en-US" sz="2400" dirty="0"/>
              <a:t>Restoration of sprinkler systems, grass, etc. will be done during the final stage of construction.</a:t>
            </a:r>
          </a:p>
          <a:p>
            <a:r>
              <a:rPr lang="en-US" sz="2400" dirty="0"/>
              <a:t>City does not approve final payment to contractor until restoration is complete.</a:t>
            </a:r>
          </a:p>
          <a:p>
            <a:r>
              <a:rPr lang="en-US" sz="2400" dirty="0"/>
              <a:t>If you have concerns:</a:t>
            </a:r>
          </a:p>
          <a:p>
            <a:pPr lvl="1"/>
            <a:r>
              <a:rPr lang="en-US" sz="2000" dirty="0"/>
              <a:t>Document (writing, photo, etc.)</a:t>
            </a:r>
          </a:p>
          <a:p>
            <a:pPr lvl="1"/>
            <a:r>
              <a:rPr lang="en-US" sz="2000" dirty="0"/>
              <a:t>Call 3-1-1</a:t>
            </a:r>
          </a:p>
          <a:p>
            <a:pPr lvl="1"/>
            <a:r>
              <a:rPr lang="en-US" sz="2000" dirty="0"/>
              <a:t>Do not make the repairs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4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7E7B5-CD33-43C4-84B1-43E33F819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740B-FC30-43E0-9E01-DD2D24C179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152831-E815-4785-A3BD-88496B49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CONTACT INFORMATION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14CF23-BA8D-45CD-8FA9-76CEE3DE6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7938">
              <a:buNone/>
            </a:pPr>
            <a:endParaRPr lang="en-US" sz="2000" dirty="0"/>
          </a:p>
          <a:p>
            <a:pPr marL="176212" lvl="1" indent="0">
              <a:buNone/>
            </a:pPr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5EAFEF-18D0-4247-B8E1-F32FD8418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4787"/>
              </p:ext>
            </p:extLst>
          </p:nvPr>
        </p:nvGraphicFramePr>
        <p:xfrm>
          <a:off x="410545" y="4082685"/>
          <a:ext cx="10401601" cy="203433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530297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2871304">
                  <a:extLst>
                    <a:ext uri="{9D8B030D-6E8A-4147-A177-3AD203B41FA5}">
                      <a16:colId xmlns:a16="http://schemas.microsoft.com/office/drawing/2014/main" val="3469754563"/>
                    </a:ext>
                  </a:extLst>
                </a:gridCol>
              </a:tblGrid>
              <a:tr h="669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Jeff </a:t>
                      </a:r>
                      <a:r>
                        <a:rPr lang="en-US" sz="2400" dirty="0" err="1"/>
                        <a:t>Chukwu</a:t>
                      </a:r>
                      <a:r>
                        <a:rPr lang="en-US" sz="2400" baseline="0" dirty="0"/>
                        <a:t>, Construction Manager (CM&amp;I Team)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(832) 677-0596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754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Sabastian </a:t>
                      </a:r>
                      <a:r>
                        <a:rPr lang="en-US" sz="2400" dirty="0" err="1"/>
                        <a:t>Ezenwa</a:t>
                      </a:r>
                      <a:r>
                        <a:rPr lang="en-US" sz="2400" dirty="0"/>
                        <a:t>, Inspector (CM&amp;I Team)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(281)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818-8566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  <a:tr h="609655">
                <a:tc>
                  <a:txBody>
                    <a:bodyPr/>
                    <a:lstStyle/>
                    <a:p>
                      <a:r>
                        <a:rPr lang="en-US" sz="2400" dirty="0"/>
                        <a:t>Nupur Krishnan</a:t>
                      </a:r>
                      <a:r>
                        <a:rPr lang="en-US" sz="2400" baseline="0" dirty="0"/>
                        <a:t>, Project Manager (COH)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832) 395-2351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7702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0D0E81-B258-41A6-9A2F-F4746BE06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62159"/>
              </p:ext>
            </p:extLst>
          </p:nvPr>
        </p:nvGraphicFramePr>
        <p:xfrm>
          <a:off x="410547" y="1688735"/>
          <a:ext cx="10609880" cy="142260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530295">
                  <a:extLst>
                    <a:ext uri="{9D8B030D-6E8A-4147-A177-3AD203B41FA5}">
                      <a16:colId xmlns:a16="http://schemas.microsoft.com/office/drawing/2014/main" val="2739222159"/>
                    </a:ext>
                  </a:extLst>
                </a:gridCol>
                <a:gridCol w="3079585">
                  <a:extLst>
                    <a:ext uri="{9D8B030D-6E8A-4147-A177-3AD203B41FA5}">
                      <a16:colId xmlns:a16="http://schemas.microsoft.com/office/drawing/2014/main" val="2698069660"/>
                    </a:ext>
                  </a:extLst>
                </a:gridCol>
              </a:tblGrid>
              <a:tr h="659057">
                <a:tc>
                  <a:txBody>
                    <a:bodyPr/>
                    <a:lstStyle/>
                    <a:p>
                      <a:r>
                        <a:rPr lang="en-US" sz="2400" dirty="0"/>
                        <a:t>Ben Cross</a:t>
                      </a:r>
                      <a:r>
                        <a:rPr lang="en-US" sz="2400" baseline="0" dirty="0"/>
                        <a:t>, Project Manager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 (</a:t>
                      </a:r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832) 334-6899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8051"/>
                  </a:ext>
                </a:extLst>
              </a:tr>
              <a:tr h="763543">
                <a:tc>
                  <a:txBody>
                    <a:bodyPr/>
                    <a:lstStyle/>
                    <a:p>
                      <a:r>
                        <a:rPr lang="en-US" sz="2400" dirty="0" err="1"/>
                        <a:t>Otilio</a:t>
                      </a:r>
                      <a:r>
                        <a:rPr lang="en-US" sz="2400" dirty="0"/>
                        <a:t> Garcia</a:t>
                      </a:r>
                      <a:r>
                        <a:rPr lang="en-US" sz="2400" baseline="0" dirty="0"/>
                        <a:t>, Superintendent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(713) 476-8193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50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B435C40-563A-499C-8FB3-34DE29537A29}"/>
              </a:ext>
            </a:extLst>
          </p:cNvPr>
          <p:cNvSpPr/>
          <p:nvPr/>
        </p:nvSpPr>
        <p:spPr>
          <a:xfrm>
            <a:off x="410545" y="3611660"/>
            <a:ext cx="9433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of Houston Staff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(oversight)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0C930E-4EFC-4505-9659-7E371DAF0AA3}"/>
              </a:ext>
            </a:extLst>
          </p:cNvPr>
          <p:cNvCxnSpPr>
            <a:cxnSpLocks/>
          </p:cNvCxnSpPr>
          <p:nvPr/>
        </p:nvCxnSpPr>
        <p:spPr>
          <a:xfrm>
            <a:off x="526692" y="1686629"/>
            <a:ext cx="10609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EB4F2A-26F6-40EF-AEC6-51EB78542344}"/>
              </a:ext>
            </a:extLst>
          </p:cNvPr>
          <p:cNvCxnSpPr>
            <a:cxnSpLocks/>
          </p:cNvCxnSpPr>
          <p:nvPr/>
        </p:nvCxnSpPr>
        <p:spPr>
          <a:xfrm>
            <a:off x="410547" y="4073325"/>
            <a:ext cx="10609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D5D9CB-A2B6-4536-817B-E0DA06614FC4}"/>
              </a:ext>
            </a:extLst>
          </p:cNvPr>
          <p:cNvSpPr/>
          <p:nvPr/>
        </p:nvSpPr>
        <p:spPr>
          <a:xfrm>
            <a:off x="410545" y="1205920"/>
            <a:ext cx="1073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7938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Construction Partners, LLC.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(contractor)</a:t>
            </a:r>
          </a:p>
        </p:txBody>
      </p:sp>
    </p:spTree>
    <p:extLst>
      <p:ext uri="{BB962C8B-B14F-4D97-AF65-F5344CB8AC3E}">
        <p14:creationId xmlns:p14="http://schemas.microsoft.com/office/powerpoint/2010/main" val="248262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5448A-EFF6-4A7A-AA4B-F80DC02A0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EBA72-993F-41E1-A21F-1E62B731EF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63B914-5D76-4858-8574-D55390EC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IMPORTANT LINKS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C0A9F31-393A-4F98-A4F9-4E85A8E47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2400" dirty="0"/>
              <a:t>For a complete listing of Frequently Asked Questions please visit:</a:t>
            </a:r>
          </a:p>
          <a:p>
            <a:pPr marL="0" indent="0">
              <a:buNone/>
            </a:pPr>
            <a:r>
              <a:rPr lang="en-US" sz="2400" u="sng" dirty="0">
                <a:hlinkClick r:id="rId2"/>
              </a:rPr>
              <a:t>https://www.publicworks.houstontx.gov/ecd/faqs.html</a:t>
            </a:r>
            <a:endParaRPr lang="en-US" sz="240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kern="0" dirty="0"/>
              <a:t>Today’s presentation and additional project information can be found at:</a:t>
            </a:r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sz="2400" b="1" i="1" kern="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hlinkClick r:id="rId3"/>
              </a:rPr>
              <a:t>https://rebuildhouston.org/community-engagement</a:t>
            </a:r>
            <a:endParaRPr lang="en-US" sz="2400" dirty="0"/>
          </a:p>
          <a:p>
            <a:pPr marL="0" lvl="0" indent="0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en-US" b="1" kern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0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E133-4BC9-4ADE-A94D-87FAD7093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FCEBE-07DA-4545-A449-C4CAFF04C8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51268C-56D4-483D-8CDD-9ADD431C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THANK YOU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79E5CB6-A330-42CC-B481-80E1E62D6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kern="0" dirty="0">
                <a:latin typeface="Century Gothic" panose="020B0502020202020204" pitchFamily="34" charset="0"/>
              </a:rPr>
              <a:t>Next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latin typeface="Century Gothic" panose="020B0502020202020204" pitchFamily="34" charset="0"/>
              </a:rPr>
              <a:t>Question &amp; Answer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latin typeface="Century Gothic" panose="020B0502020202020204" pitchFamily="34" charset="0"/>
              </a:rPr>
              <a:t>Breakout session</a:t>
            </a:r>
          </a:p>
          <a:p>
            <a:pPr marL="0" indent="0">
              <a:buNone/>
            </a:pPr>
            <a:endParaRPr lang="en-US" kern="0" dirty="0">
              <a:latin typeface="Calibri" pitchFamily="34" charset="0"/>
            </a:endParaRPr>
          </a:p>
          <a:p>
            <a:pPr marL="0" indent="0">
              <a:buNone/>
            </a:pPr>
            <a:endParaRPr lang="en-US" kern="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8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Overview of the Project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Project Phasing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What to Expect During Construction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Contact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0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546" y="1498616"/>
            <a:ext cx="11327363" cy="4674734"/>
          </a:xfrm>
        </p:spPr>
        <p:txBody>
          <a:bodyPr/>
          <a:lstStyle/>
          <a:p>
            <a:r>
              <a:rPr lang="en-US" sz="2400" b="1" dirty="0">
                <a:latin typeface="Century Gothic" panose="020B0502020202020204" pitchFamily="34" charset="0"/>
              </a:rPr>
              <a:t>Purpose: </a:t>
            </a:r>
            <a:r>
              <a:rPr lang="en-US" sz="2400" dirty="0">
                <a:latin typeface="Century Gothic" panose="020B0502020202020204" pitchFamily="34" charset="0"/>
              </a:rPr>
              <a:t>To provide storm drainage improvements to residents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Construction Cost: </a:t>
            </a:r>
            <a:r>
              <a:rPr lang="en-US" sz="2400" dirty="0">
                <a:latin typeface="Century Gothic" panose="020B0502020202020204" pitchFamily="34" charset="0"/>
              </a:rPr>
              <a:t>$13.2 Million</a:t>
            </a:r>
          </a:p>
          <a:p>
            <a:r>
              <a:rPr lang="en-US" sz="2400" b="1" dirty="0"/>
              <a:t>Timeline: </a:t>
            </a:r>
            <a:r>
              <a:rPr lang="en-US" sz="2400" dirty="0"/>
              <a:t>09/17/2018 Construction begins</a:t>
            </a:r>
          </a:p>
          <a:p>
            <a:pPr marL="914400" lvl="2" indent="0">
              <a:buNone/>
            </a:pPr>
            <a:r>
              <a:rPr lang="en-US" sz="2400" dirty="0"/>
              <a:t>       08/05/2020 Anticipated project completion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HOUSTON PUBLIC WORKS | 611 WALKER STREET | HOUSTON, TX 77002 | PWECIP@HOUSTONTX.GOV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OVERVIEW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8A4773-F61A-4235-81D3-0885CB4322A7}"/>
              </a:ext>
            </a:extLst>
          </p:cNvPr>
          <p:cNvGrpSpPr/>
          <p:nvPr/>
        </p:nvGrpSpPr>
        <p:grpSpPr>
          <a:xfrm>
            <a:off x="718298" y="3706834"/>
            <a:ext cx="10859932" cy="459544"/>
            <a:chOff x="-50797" y="4627267"/>
            <a:chExt cx="9144001" cy="4595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244CF-B8D7-4EE0-A0EF-628DA47DE817}"/>
                </a:ext>
              </a:extLst>
            </p:cNvPr>
            <p:cNvSpPr/>
            <p:nvPr/>
          </p:nvSpPr>
          <p:spPr>
            <a:xfrm>
              <a:off x="-50797" y="4627267"/>
              <a:ext cx="9144001" cy="45954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4B5A7-C59F-4BB8-AD5D-3EF51E5ED092}"/>
                </a:ext>
              </a:extLst>
            </p:cNvPr>
            <p:cNvSpPr txBox="1"/>
            <p:nvPr/>
          </p:nvSpPr>
          <p:spPr>
            <a:xfrm>
              <a:off x="34473" y="4686701"/>
              <a:ext cx="1809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2018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0212F3-7C77-4D79-830A-3643667740A6}"/>
                </a:ext>
              </a:extLst>
            </p:cNvPr>
            <p:cNvSpPr txBox="1"/>
            <p:nvPr/>
          </p:nvSpPr>
          <p:spPr>
            <a:xfrm>
              <a:off x="3102426" y="4686701"/>
              <a:ext cx="5020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j-lt"/>
                </a:rPr>
                <a:t>                                                  2020</a:t>
              </a:r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637B484C-8C55-463C-908A-89892155F5F2}"/>
              </a:ext>
            </a:extLst>
          </p:cNvPr>
          <p:cNvSpPr/>
          <p:nvPr/>
        </p:nvSpPr>
        <p:spPr>
          <a:xfrm>
            <a:off x="2268187" y="3700776"/>
            <a:ext cx="6519553" cy="459544"/>
          </a:xfrm>
          <a:prstGeom prst="homePlate">
            <a:avLst>
              <a:gd name="adj" fmla="val 21574"/>
            </a:avLst>
          </a:prstGeom>
          <a:solidFill>
            <a:srgbClr val="E0E233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D152F-2BBC-4E8F-B899-36420396AD0E}"/>
              </a:ext>
            </a:extLst>
          </p:cNvPr>
          <p:cNvSpPr txBox="1"/>
          <p:nvPr/>
        </p:nvSpPr>
        <p:spPr>
          <a:xfrm>
            <a:off x="1894200" y="4219754"/>
            <a:ext cx="1870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Fall </a:t>
            </a:r>
          </a:p>
          <a:p>
            <a:r>
              <a:rPr lang="en-US" sz="1600" b="1" dirty="0">
                <a:latin typeface="+mj-lt"/>
                <a:cs typeface="Arial" charset="0"/>
              </a:rPr>
              <a:t>Construction Begins</a:t>
            </a:r>
            <a:r>
              <a:rPr lang="en-US" sz="1600" dirty="0">
                <a:latin typeface="+mj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B46E5-45AC-4639-A1CA-24FCD34E7DD8}"/>
              </a:ext>
            </a:extLst>
          </p:cNvPr>
          <p:cNvSpPr txBox="1"/>
          <p:nvPr/>
        </p:nvSpPr>
        <p:spPr>
          <a:xfrm>
            <a:off x="8334341" y="4219754"/>
            <a:ext cx="220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  <a:cs typeface="Arial" charset="0"/>
              </a:rPr>
              <a:t>Summer</a:t>
            </a:r>
          </a:p>
          <a:p>
            <a:r>
              <a:rPr lang="en-US" sz="1600" b="1" dirty="0">
                <a:latin typeface="+mj-lt"/>
                <a:cs typeface="Arial" charset="0"/>
              </a:rPr>
              <a:t>Anticipated Completion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1E21E6-E03D-4685-ACA8-2B45C2017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836E1-44D2-4A7D-BF8E-947F4EE457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0B6B6B-48FA-4C45-AF19-37A66BB2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OVERVIEW</a:t>
            </a:r>
            <a:endParaRPr lang="en-US" dirty="0"/>
          </a:p>
        </p:txBody>
      </p:sp>
      <p:sp>
        <p:nvSpPr>
          <p:cNvPr id="8" name="Content Placeholder 60">
            <a:extLst>
              <a:ext uri="{FF2B5EF4-FFF2-40B4-BE49-F238E27FC236}">
                <a16:creationId xmlns:a16="http://schemas.microsoft.com/office/drawing/2014/main" id="{8169DBD8-E661-48F7-9359-C2C59730D124}"/>
              </a:ext>
            </a:extLst>
          </p:cNvPr>
          <p:cNvSpPr txBox="1">
            <a:spLocks/>
          </p:cNvSpPr>
          <p:nvPr/>
        </p:nvSpPr>
        <p:spPr>
          <a:xfrm>
            <a:off x="410547" y="1612633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Scope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838E84-313D-42F6-AB09-F19310334B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7" t="21396" r="34159" b="24925"/>
          <a:stretch/>
        </p:blipFill>
        <p:spPr>
          <a:xfrm>
            <a:off x="739532" y="1988531"/>
            <a:ext cx="692727" cy="755703"/>
          </a:xfrm>
          <a:prstGeom prst="ellipse">
            <a:avLst/>
          </a:prstGeom>
          <a:ln>
            <a:noFill/>
          </a:ln>
        </p:spPr>
      </p:pic>
      <p:sp>
        <p:nvSpPr>
          <p:cNvPr id="10" name="Content Placeholder 60">
            <a:extLst>
              <a:ext uri="{FF2B5EF4-FFF2-40B4-BE49-F238E27FC236}">
                <a16:creationId xmlns:a16="http://schemas.microsoft.com/office/drawing/2014/main" id="{58ABB6FF-2E36-439A-AFDC-3B46756B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59" y="2192133"/>
            <a:ext cx="10110992" cy="696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the old storm sewer system with new system to provide: </a:t>
            </a:r>
          </a:p>
        </p:txBody>
      </p:sp>
      <p:sp>
        <p:nvSpPr>
          <p:cNvPr id="15" name="Content Placeholder 60">
            <a:extLst>
              <a:ext uri="{FF2B5EF4-FFF2-40B4-BE49-F238E27FC236}">
                <a16:creationId xmlns:a16="http://schemas.microsoft.com/office/drawing/2014/main" id="{522FB5D6-4352-433D-A733-3D5694C57F14}"/>
              </a:ext>
            </a:extLst>
          </p:cNvPr>
          <p:cNvSpPr txBox="1">
            <a:spLocks/>
          </p:cNvSpPr>
          <p:nvPr/>
        </p:nvSpPr>
        <p:spPr>
          <a:xfrm>
            <a:off x="1537400" y="2904112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Improved Storm drainage</a:t>
            </a:r>
          </a:p>
        </p:txBody>
      </p:sp>
      <p:sp>
        <p:nvSpPr>
          <p:cNvPr id="17" name="Content Placeholder 60">
            <a:extLst>
              <a:ext uri="{FF2B5EF4-FFF2-40B4-BE49-F238E27FC236}">
                <a16:creationId xmlns:a16="http://schemas.microsoft.com/office/drawing/2014/main" id="{7AECF68A-EDC5-4B67-BFB6-D32C3818A012}"/>
              </a:ext>
            </a:extLst>
          </p:cNvPr>
          <p:cNvSpPr txBox="1">
            <a:spLocks/>
          </p:cNvSpPr>
          <p:nvPr/>
        </p:nvSpPr>
        <p:spPr>
          <a:xfrm>
            <a:off x="1537399" y="3660397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Increased storage capacity</a:t>
            </a:r>
          </a:p>
        </p:txBody>
      </p:sp>
      <p:sp>
        <p:nvSpPr>
          <p:cNvPr id="18" name="Content Placeholder 60">
            <a:extLst>
              <a:ext uri="{FF2B5EF4-FFF2-40B4-BE49-F238E27FC236}">
                <a16:creationId xmlns:a16="http://schemas.microsoft.com/office/drawing/2014/main" id="{F2C93D76-8E7A-4A73-A27C-7E6260197B2F}"/>
              </a:ext>
            </a:extLst>
          </p:cNvPr>
          <p:cNvSpPr txBox="1">
            <a:spLocks/>
          </p:cNvSpPr>
          <p:nvPr/>
        </p:nvSpPr>
        <p:spPr>
          <a:xfrm>
            <a:off x="1537399" y="4350575"/>
            <a:ext cx="7919721" cy="69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015896-B85F-4C13-A584-827388DEE78A}"/>
              </a:ext>
            </a:extLst>
          </p:cNvPr>
          <p:cNvSpPr/>
          <p:nvPr/>
        </p:nvSpPr>
        <p:spPr>
          <a:xfrm>
            <a:off x="1537399" y="4350237"/>
            <a:ext cx="4690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Pedestrian safety and accessibility </a:t>
            </a:r>
          </a:p>
        </p:txBody>
      </p:sp>
    </p:spTree>
    <p:extLst>
      <p:ext uri="{BB962C8B-B14F-4D97-AF65-F5344CB8AC3E}">
        <p14:creationId xmlns:p14="http://schemas.microsoft.com/office/powerpoint/2010/main" val="71414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CBAC9-0B79-4197-8402-AADCCAC79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B80AD-57D6-4CEC-8142-729276EF18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49C90F6-9893-4AAF-9C0A-A9A3CC39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1" y="365125"/>
            <a:ext cx="11327363" cy="9504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PROJECT PHASING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F36A1-30F0-4949-A00E-E3746C328532}"/>
              </a:ext>
            </a:extLst>
          </p:cNvPr>
          <p:cNvSpPr/>
          <p:nvPr/>
        </p:nvSpPr>
        <p:spPr>
          <a:xfrm>
            <a:off x="9659156" y="458190"/>
            <a:ext cx="2166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SUBJECT TO     CHANGES AS  PROJECT UPDATES  OCCUR.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42BE9-3970-4F7E-BA39-432589CBC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370"/>
            <a:ext cx="9210303" cy="55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6FA8C-44AF-4A21-B876-333AB78C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for Construction</a:t>
            </a:r>
          </a:p>
          <a:p>
            <a:r>
              <a:rPr lang="en-US" sz="2400" dirty="0"/>
              <a:t>Construction is within City Right-of-way</a:t>
            </a:r>
          </a:p>
          <a:p>
            <a:r>
              <a:rPr lang="en-US" sz="2400" dirty="0"/>
              <a:t>Know how to report a concern or problem </a:t>
            </a:r>
          </a:p>
          <a:p>
            <a:r>
              <a:rPr lang="en-US" sz="2400" dirty="0"/>
              <a:t>Be aware of the potential service impacts</a:t>
            </a:r>
          </a:p>
          <a:p>
            <a:r>
              <a:rPr lang="en-US" sz="2400" dirty="0"/>
              <a:t>Restoration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2330A-B617-4079-AB6A-C472B8276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35E82-05A7-433E-9EB5-11B6AF14BE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D114D1-16F6-4427-B49C-324DB2F7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0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C21F5A-0F59-4F39-9DBF-62E5E02D2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Right-of-Way (ROW)</a:t>
            </a:r>
          </a:p>
          <a:p>
            <a:pPr lvl="1"/>
            <a:r>
              <a:rPr lang="en-US" sz="2400" dirty="0"/>
              <a:t>City ROW generally extends 2 feet from the edge of the sidewalk</a:t>
            </a:r>
          </a:p>
          <a:p>
            <a:pPr lvl="1"/>
            <a:r>
              <a:rPr lang="en-US" sz="2400" dirty="0"/>
              <a:t>Remove items of value (special landscaping features such as fountains, decorative/brick mailboxes and lawn art) within the City ROW</a:t>
            </a:r>
          </a:p>
          <a:p>
            <a:pPr lvl="1"/>
            <a:r>
              <a:rPr lang="en-US" sz="2400" dirty="0"/>
              <a:t>Document the conditions of your yard and sprinkler head locations. Contractor will do the same.</a:t>
            </a:r>
          </a:p>
          <a:p>
            <a:pPr lvl="1"/>
            <a:r>
              <a:rPr lang="en-US" sz="2400" dirty="0"/>
              <a:t>Expect temporary lane closures during the process.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13B89-1AB6-4FE8-8331-3AB6C975A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0D4B4-89DB-4FCD-8D38-07B3EBBB64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27576D-5249-43D7-9A79-2985F81D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2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F1C85F-66E7-4118-94B6-BC81BF974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64F42-567B-4A6E-9F66-507FE8090E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2D8004-C5F9-427D-9751-DE40DBA5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294D584-9879-471E-82B5-EFFE09A0B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7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Report a Concern or Problem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7400" dirty="0"/>
              <a:t>Keep your door hanger throughout the project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altLang="en-US" sz="6000" dirty="0"/>
              <a:t>Lists phone numbers you need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altLang="en-US" sz="6000" dirty="0"/>
              <a:t>Lists the Project Number</a:t>
            </a:r>
            <a:endParaRPr lang="en-US" altLang="en-US" sz="60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6000" kern="0" dirty="0"/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7400" kern="0" dirty="0"/>
              <a:t>Contact 311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Report the project name and the project number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Request issue be directed to Houston Public Works- Capital Projects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6000" kern="0" dirty="0"/>
              <a:t>Be as complete as possible with your concern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7400" dirty="0"/>
              <a:t>Meet the Construction Manager or Inspector</a:t>
            </a:r>
          </a:p>
          <a:p>
            <a:pPr lvl="1">
              <a:buFont typeface="Arial" charset="0"/>
              <a:buChar char="•"/>
            </a:pPr>
            <a:r>
              <a:rPr lang="en-US" altLang="en-US" sz="6000" dirty="0"/>
              <a:t>Will be your contact to resolve issues throughout construction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en-US" sz="2400" kern="0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000" kern="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BAB0C-71E6-4385-95AA-36C5C85CF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662" y="1641675"/>
            <a:ext cx="990917" cy="11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D3DE9D-A590-4B19-8A9E-D49D876E6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6CB10-3358-4F29-B4B7-C5F8D0A361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9662B-C69D-479F-962D-52911D1C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HOUSTON PUBLIC WORKS | 611 WALKER STREET | HOUSTON, TX 77002 | PWECIP@HOUSTONTX.GOV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3FC6C-722C-4547-BD3B-3887C2C6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TO EXPECT DURING CONSTRUCTION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731E66C-0D14-4F76-9987-725F0B5E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Water Service Impacts</a:t>
            </a:r>
          </a:p>
          <a:p>
            <a:pPr marL="0" indent="0">
              <a:buNone/>
            </a:pPr>
            <a:r>
              <a:rPr lang="en-US" sz="2400" dirty="0"/>
              <a:t>Planned service interruption:</a:t>
            </a:r>
          </a:p>
          <a:p>
            <a:pPr lvl="1"/>
            <a:r>
              <a:rPr lang="en-US" sz="2000" dirty="0"/>
              <a:t>Waterline replacement - notification 24 to 48 hours in advance</a:t>
            </a:r>
          </a:p>
          <a:p>
            <a:pPr lvl="1"/>
            <a:r>
              <a:rPr lang="en-US" sz="2000" dirty="0"/>
              <a:t>Periodic</a:t>
            </a:r>
          </a:p>
          <a:p>
            <a:pPr lvl="1"/>
            <a:r>
              <a:rPr lang="en-US" sz="2000" dirty="0"/>
              <a:t>Typically last 2 to 4 hours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Accidental/Unplanned Interruption: </a:t>
            </a:r>
          </a:p>
          <a:p>
            <a:pPr lvl="1"/>
            <a:r>
              <a:rPr lang="en-US" sz="2000" dirty="0"/>
              <a:t>The contractor will work quickly to restore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1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1122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Office Theme</vt:lpstr>
      <vt:lpstr>AIRLINE DRIVE DRAINAGE AND PAVING- SUBPROJECT 2-CLARK ROAD CONSTRUCTION COMMUNITY MEETING Project No. M-000284-0002-4</vt:lpstr>
      <vt:lpstr>AGENDA</vt:lpstr>
      <vt:lpstr>OVERVIEW </vt:lpstr>
      <vt:lpstr>OVERVIEW</vt:lpstr>
      <vt:lpstr>PROJECT PHASING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WHAT TO EXPECT DURING CONSTRUCTION</vt:lpstr>
      <vt:lpstr>CONTACT INFORMATION</vt:lpstr>
      <vt:lpstr>IMPORTANT LINKS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Andrea - PWE</dc:creator>
  <cp:lastModifiedBy>Adeniyi, Afolake - HPW</cp:lastModifiedBy>
  <cp:revision>49</cp:revision>
  <dcterms:created xsi:type="dcterms:W3CDTF">2017-11-15T19:11:44Z</dcterms:created>
  <dcterms:modified xsi:type="dcterms:W3CDTF">2018-09-10T20:41:05Z</dcterms:modified>
</cp:coreProperties>
</file>