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0" r:id="rId5"/>
    <p:sldId id="259" r:id="rId6"/>
    <p:sldId id="275" r:id="rId7"/>
    <p:sldId id="266" r:id="rId8"/>
    <p:sldId id="273" r:id="rId9"/>
    <p:sldId id="267" r:id="rId10"/>
    <p:sldId id="274" r:id="rId11"/>
    <p:sldId id="265" r:id="rId12"/>
    <p:sldId id="264" r:id="rId13"/>
    <p:sldId id="263" r:id="rId14"/>
    <p:sldId id="270" r:id="rId15"/>
    <p:sldId id="272" r:id="rId16"/>
    <p:sldId id="268" r:id="rId17"/>
    <p:sldId id="26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631B44-EF40-483E-98AC-47A19F4B4FAA}">
          <p14:sldIdLst>
            <p14:sldId id="256"/>
            <p14:sldId id="257"/>
            <p14:sldId id="258"/>
            <p14:sldId id="260"/>
            <p14:sldId id="259"/>
            <p14:sldId id="275"/>
            <p14:sldId id="266"/>
            <p14:sldId id="273"/>
            <p14:sldId id="267"/>
            <p14:sldId id="274"/>
            <p14:sldId id="265"/>
            <p14:sldId id="264"/>
            <p14:sldId id="263"/>
            <p14:sldId id="270"/>
            <p14:sldId id="272"/>
            <p14:sldId id="268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9A4A47-10A8-4538-A9CE-9521B413F4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F5CF7-72F0-43CF-BAC3-D4E5063315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54FA13-7935-4840-83BB-3CF271E7F1E2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197EF-503B-4CB7-B723-5B8F7DA5A8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03BF6-D2D6-4ADE-B139-91775D7B08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6F593D-4A15-4D68-A143-E089FEE3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20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2BAFB8-77C9-49F8-8CFC-1C9B63476B10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0E170A-09B6-4ACC-B932-E7E4B1F5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6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Hien to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D8385-186B-4606-8963-60460DE1226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2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231710" y="147573"/>
            <a:ext cx="11728581" cy="65628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t="4205" b="70476"/>
          <a:stretch/>
        </p:blipFill>
        <p:spPr>
          <a:xfrm>
            <a:off x="347929" y="298983"/>
            <a:ext cx="3269245" cy="66942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929" y="3844078"/>
            <a:ext cx="7480840" cy="41987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47929" y="3149082"/>
            <a:ext cx="7480840" cy="559836"/>
          </a:xfr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70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47" y="1502229"/>
            <a:ext cx="11327363" cy="4674734"/>
          </a:xfrm>
        </p:spPr>
        <p:txBody>
          <a:bodyPr/>
          <a:lstStyle>
            <a:lvl1pPr marL="168275" indent="-168275"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7046CB10-3358-4F29-B4B7-C5F8D0A36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10547" y="0"/>
            <a:ext cx="1127797" cy="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1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1710" y="147573"/>
            <a:ext cx="11728581" cy="65628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t="4205" b="70476"/>
          <a:stretch/>
        </p:blipFill>
        <p:spPr>
          <a:xfrm>
            <a:off x="347929" y="298983"/>
            <a:ext cx="3269245" cy="66942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929" y="3937515"/>
            <a:ext cx="7015425" cy="494526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5769" y="2853315"/>
            <a:ext cx="7402741" cy="825694"/>
            <a:chOff x="0" y="3643669"/>
            <a:chExt cx="8652211" cy="82569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946849"/>
              <a:ext cx="8652211" cy="52251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2113" y="3643669"/>
              <a:ext cx="242595" cy="303180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73" y="3221043"/>
            <a:ext cx="7090581" cy="401537"/>
          </a:xfrm>
        </p:spPr>
        <p:txBody>
          <a:bodyPr anchor="b"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269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691" y="1502229"/>
            <a:ext cx="5587109" cy="4674734"/>
          </a:xfr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2229"/>
            <a:ext cx="5565710" cy="4674734"/>
          </a:xfr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HOUSTON PUBLIC WORKS | 611 WALKER STREET | HOUSTON, TX 77002 | PWECIP@HOUSTONTX.GOV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7046CB10-3358-4F29-B4B7-C5F8D0A36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10547" y="0"/>
            <a:ext cx="1127797" cy="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691" y="1500127"/>
            <a:ext cx="5157787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691" y="2332337"/>
            <a:ext cx="5157787" cy="38573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6061" y="1500127"/>
            <a:ext cx="518318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6061" y="2332337"/>
            <a:ext cx="5183188" cy="38573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10547" y="0"/>
            <a:ext cx="1127797" cy="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5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061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547" y="365125"/>
            <a:ext cx="11327363" cy="95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547" y="1483567"/>
            <a:ext cx="11327363" cy="4693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0547" y="6356350"/>
            <a:ext cx="10842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HOUSTON PUBLIC WORKS | 611 WALKER STREET | HOUSTON, TX 77002 | PWECIP@HOUSTONTX.GOV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7579" y="6356350"/>
            <a:ext cx="390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7046CB10-3358-4F29-B4B7-C5F8D0A36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2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buildhouston.org/community-engagement" TargetMode="External"/><Relationship Id="rId2" Type="http://schemas.openxmlformats.org/officeDocument/2006/relationships/hyperlink" Target="https://www.publicworks.houstontx.gov/ecd/faq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710004" y="5289913"/>
            <a:ext cx="10405300" cy="917940"/>
          </a:xfrm>
        </p:spPr>
        <p:txBody>
          <a:bodyPr>
            <a:noAutofit/>
          </a:bodyPr>
          <a:lstStyle/>
          <a:p>
            <a:r>
              <a:rPr lang="en-US" sz="2400" dirty="0"/>
              <a:t>KEVIN HAMMOND, P.E.| SUPERVISING ENGINEER| SEPTEMBER 13, 2018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10005" y="3360904"/>
            <a:ext cx="10933914" cy="125304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WATER LINE REPLACEMENT IN MEMORIAL BEND AND BRIAR FOREST AREA</a:t>
            </a:r>
            <a:br>
              <a:rPr lang="en-US" sz="3600" dirty="0">
                <a:solidFill>
                  <a:srgbClr val="00B0F0"/>
                </a:solidFill>
              </a:rPr>
            </a:br>
            <a:r>
              <a:rPr lang="en-US" sz="3600" dirty="0">
                <a:solidFill>
                  <a:srgbClr val="00B0F0"/>
                </a:solidFill>
              </a:rPr>
              <a:t>CONSTRUCTION COMMUNITY MEETING</a:t>
            </a:r>
            <a:br>
              <a:rPr lang="en-US" sz="3600" dirty="0">
                <a:solidFill>
                  <a:srgbClr val="00B0F0"/>
                </a:solidFill>
              </a:rPr>
            </a:br>
            <a:r>
              <a:rPr lang="en-US" sz="2000" dirty="0">
                <a:solidFill>
                  <a:srgbClr val="00B0F0"/>
                </a:solidFill>
              </a:rPr>
              <a:t>WBS No. S-000035-0212-4</a:t>
            </a:r>
          </a:p>
        </p:txBody>
      </p:sp>
    </p:spTree>
    <p:extLst>
      <p:ext uri="{BB962C8B-B14F-4D97-AF65-F5344CB8AC3E}">
        <p14:creationId xmlns:p14="http://schemas.microsoft.com/office/powerpoint/2010/main" val="1924692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981200" y="127350"/>
            <a:ext cx="8382000" cy="944628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WLR in Memorial Bend and Briar Forest Area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(WBS No. S-000035-0212-4)</a:t>
            </a:r>
            <a:br>
              <a:rPr lang="en-US" sz="1800" dirty="0">
                <a:solidFill>
                  <a:srgbClr val="EBEBEB"/>
                </a:solidFill>
              </a:rPr>
            </a:br>
            <a:r>
              <a:rPr lang="en-US" sz="3100" dirty="0">
                <a:solidFill>
                  <a:prstClr val="white"/>
                </a:solidFill>
              </a:rPr>
              <a:t>Construction – Project Info</a:t>
            </a:r>
            <a:endParaRPr lang="en-US" sz="31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045845" y="6356352"/>
            <a:ext cx="2057400" cy="365125"/>
          </a:xfrm>
        </p:spPr>
        <p:txBody>
          <a:bodyPr/>
          <a:lstStyle/>
          <a:p>
            <a:pPr>
              <a:defRPr/>
            </a:pPr>
            <a:fld id="{C4B049D1-EFE8-4CE6-A743-4DADE8EF1F1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709720" y="104603"/>
            <a:ext cx="787050" cy="923330"/>
            <a:chOff x="-1371600" y="1593308"/>
            <a:chExt cx="959768" cy="1125955"/>
          </a:xfrm>
        </p:grpSpPr>
        <p:sp>
          <p:nvSpPr>
            <p:cNvPr id="8" name="Oval 7"/>
            <p:cNvSpPr/>
            <p:nvPr/>
          </p:nvSpPr>
          <p:spPr>
            <a:xfrm>
              <a:off x="-1371600" y="1676400"/>
              <a:ext cx="959768" cy="95976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204537" y="1593308"/>
              <a:ext cx="625642" cy="11259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i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B77C6-4140-49C0-97EF-A19915F1F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27" y="1301105"/>
            <a:ext cx="1823765" cy="504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Door Hanger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46D8B-8739-4CA8-B366-8630CE46B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90" y="942973"/>
            <a:ext cx="4582627" cy="57860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E8E83F-3C3B-4DBE-AD55-B0FCE8C90501}"/>
              </a:ext>
            </a:extLst>
          </p:cNvPr>
          <p:cNvSpPr txBox="1"/>
          <p:nvPr/>
        </p:nvSpPr>
        <p:spPr>
          <a:xfrm>
            <a:off x="3339401" y="5245634"/>
            <a:ext cx="208810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/>
              <a:t>D.L. Elliott Enterprises, Inc.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986F9F-69AC-40A5-B311-15AB2EF554E1}"/>
              </a:ext>
            </a:extLst>
          </p:cNvPr>
          <p:cNvSpPr txBox="1"/>
          <p:nvPr/>
        </p:nvSpPr>
        <p:spPr>
          <a:xfrm>
            <a:off x="4705332" y="4265495"/>
            <a:ext cx="100966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/>
              <a:t>S-000035-0212-4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695949-A675-497B-9CA4-99F67A3E7CE7}"/>
              </a:ext>
            </a:extLst>
          </p:cNvPr>
          <p:cNvSpPr txBox="1"/>
          <p:nvPr/>
        </p:nvSpPr>
        <p:spPr>
          <a:xfrm>
            <a:off x="3339401" y="4144270"/>
            <a:ext cx="22513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/>
              <a:t>Project Name: Water Line Replacement in Memorial Bend and Briar Forest Area</a:t>
            </a:r>
          </a:p>
          <a:p>
            <a:endParaRPr lang="en-US" sz="800" u="sng" dirty="0"/>
          </a:p>
          <a:p>
            <a:r>
              <a:rPr lang="en-US" sz="800" u="sng" dirty="0"/>
              <a:t>WBS #: No. S-000035-0212-4</a:t>
            </a:r>
          </a:p>
          <a:p>
            <a:endParaRPr lang="en-US" sz="800" u="sng" dirty="0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083B2427-4EF1-46F2-8A7C-1540566DEE1A}"/>
              </a:ext>
            </a:extLst>
          </p:cNvPr>
          <p:cNvSpPr txBox="1">
            <a:spLocks/>
          </p:cNvSpPr>
          <p:nvPr/>
        </p:nvSpPr>
        <p:spPr>
          <a:xfrm>
            <a:off x="410547" y="365125"/>
            <a:ext cx="11327363" cy="95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B0F0"/>
                </a:solidFill>
              </a:rPr>
              <a:t>WHAT TO EXPECT DURING CONSTRUCTION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25C05A-DC5D-49A5-88D6-4BF4837A73D4}"/>
              </a:ext>
            </a:extLst>
          </p:cNvPr>
          <p:cNvSpPr txBox="1"/>
          <p:nvPr/>
        </p:nvSpPr>
        <p:spPr>
          <a:xfrm>
            <a:off x="4099393" y="5576964"/>
            <a:ext cx="15531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/>
              <a:t>John Bradford:832-472-2858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EE3452-6B33-4A9D-B43F-8BF30C3D1082}"/>
              </a:ext>
            </a:extLst>
          </p:cNvPr>
          <p:cNvSpPr txBox="1"/>
          <p:nvPr/>
        </p:nvSpPr>
        <p:spPr>
          <a:xfrm>
            <a:off x="3339401" y="4892472"/>
            <a:ext cx="208810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u="sng" dirty="0"/>
              <a:t>From: 10/1/2018   To: 07/29/2019</a:t>
            </a:r>
          </a:p>
        </p:txBody>
      </p:sp>
    </p:spTree>
    <p:extLst>
      <p:ext uri="{BB962C8B-B14F-4D97-AF65-F5344CB8AC3E}">
        <p14:creationId xmlns:p14="http://schemas.microsoft.com/office/powerpoint/2010/main" val="274897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CBF97D-A1B9-44AE-9FE9-EEE47AB85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 Water Service Impacts</a:t>
            </a:r>
          </a:p>
          <a:p>
            <a:pPr marL="0" indent="0">
              <a:buNone/>
            </a:pPr>
            <a:r>
              <a:rPr lang="en-US" sz="2400" dirty="0"/>
              <a:t>Planned service interruption:</a:t>
            </a:r>
          </a:p>
          <a:p>
            <a:pPr lvl="1"/>
            <a:r>
              <a:rPr lang="en-US" sz="2400" dirty="0"/>
              <a:t>Waterline replacement - notification 24 to 48 hours in advance</a:t>
            </a:r>
          </a:p>
          <a:p>
            <a:pPr lvl="1"/>
            <a:r>
              <a:rPr lang="en-US" sz="2400" dirty="0"/>
              <a:t>Periodic</a:t>
            </a:r>
          </a:p>
          <a:p>
            <a:pPr lvl="1"/>
            <a:r>
              <a:rPr lang="en-US" sz="2400" dirty="0"/>
              <a:t>Typically last 2 to 4 hours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400" dirty="0"/>
              <a:t>Accidental / Unplanned Interruptions: </a:t>
            </a:r>
          </a:p>
          <a:p>
            <a:pPr lvl="1"/>
            <a:r>
              <a:rPr lang="en-US" sz="2400" dirty="0"/>
              <a:t>The contractor will work quickly to restore the services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5183B8-1FAB-495E-9E3E-0BBFF25553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5F006-82E6-44F9-80A4-CFE0BF4878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80DBF2-3E1E-4255-B92C-C11770AEF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 TO EXPECT DURING CONSTRUCTION</a:t>
            </a:r>
          </a:p>
        </p:txBody>
      </p:sp>
    </p:spTree>
    <p:extLst>
      <p:ext uri="{BB962C8B-B14F-4D97-AF65-F5344CB8AC3E}">
        <p14:creationId xmlns:p14="http://schemas.microsoft.com/office/powerpoint/2010/main" val="1174839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91E143-617B-460A-A3BB-76C59D77A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Tree Removals/Replacement per plan 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400" dirty="0"/>
              <a:t>Our goal is to protect all trees during construction </a:t>
            </a:r>
          </a:p>
          <a:p>
            <a:pPr lvl="1"/>
            <a:r>
              <a:rPr lang="en-US" sz="2000" dirty="0"/>
              <a:t>We accomplish this by working with the City Arborist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dirty="0"/>
              <a:t>A few trees may be removed as part of the project</a:t>
            </a:r>
          </a:p>
          <a:p>
            <a:pPr lvl="1"/>
            <a:r>
              <a:rPr lang="en-US" sz="2000" dirty="0"/>
              <a:t>New trees may be planted elsewhere in the project area, per plan.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441F48-9C28-469C-9CAE-4F3023E737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6F12A-E78D-425B-B63C-41159A91C21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AA6E25-186E-4E0F-B7B3-BF9DD3E63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 TO EXPECT DURING CONSTRUCTION</a:t>
            </a:r>
          </a:p>
        </p:txBody>
      </p:sp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CF81D0E0-E3E2-4FC1-857C-DEFE0C16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3464" y="1495003"/>
            <a:ext cx="1894115" cy="189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0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F492BB-8A75-4198-ADEB-5423E2019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 Bus Re-Routes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METRO Bus stops affected </a:t>
            </a:r>
          </a:p>
          <a:p>
            <a:r>
              <a:rPr lang="en-US" dirty="0"/>
              <a:t>Contractor will coordinate with METRO for any potential impacts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CFDA5D-B412-43EF-BB19-7D261A861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897F9-3796-411C-A75A-E388587BA8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FF0A86-5525-495B-AD32-91D6598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 TO EXPECT DURING CONSTRUCTION</a:t>
            </a:r>
          </a:p>
        </p:txBody>
      </p:sp>
    </p:spTree>
    <p:extLst>
      <p:ext uri="{BB962C8B-B14F-4D97-AF65-F5344CB8AC3E}">
        <p14:creationId xmlns:p14="http://schemas.microsoft.com/office/powerpoint/2010/main" val="1046087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E73F5F-16FC-47A9-B434-7E5664CA3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Restoration</a:t>
            </a:r>
          </a:p>
          <a:p>
            <a:r>
              <a:rPr lang="en-US" sz="2400" dirty="0"/>
              <a:t>Restoration of sprinkler systems, grass, etc. will be done at the end of each phase of construction</a:t>
            </a:r>
          </a:p>
          <a:p>
            <a:r>
              <a:rPr lang="en-US" sz="2400" dirty="0"/>
              <a:t>City does not approve final payment to the contractor until restoration is complete</a:t>
            </a:r>
          </a:p>
          <a:p>
            <a:r>
              <a:rPr lang="en-US" sz="2400" dirty="0"/>
              <a:t>If you have concerns:</a:t>
            </a:r>
          </a:p>
          <a:p>
            <a:pPr lvl="1"/>
            <a:r>
              <a:rPr lang="en-US" sz="2000" dirty="0"/>
              <a:t>Document (writing, photo, etc.)</a:t>
            </a:r>
          </a:p>
          <a:p>
            <a:pPr lvl="1"/>
            <a:r>
              <a:rPr lang="en-US" sz="2000" dirty="0"/>
              <a:t>Call 3-1-1</a:t>
            </a:r>
          </a:p>
          <a:p>
            <a:pPr lvl="1"/>
            <a:r>
              <a:rPr lang="en-US" sz="2000" dirty="0"/>
              <a:t>Do not make the repairs yourself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06D062-743B-471D-BDE5-C20CB62E9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251DE-70BC-46E5-B2AE-3BA4D839A2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C1968F-CF78-4F99-928C-755F0697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 TO EXPECT DURING CONSTRUCTION</a:t>
            </a:r>
          </a:p>
        </p:txBody>
      </p:sp>
    </p:spTree>
    <p:extLst>
      <p:ext uri="{BB962C8B-B14F-4D97-AF65-F5344CB8AC3E}">
        <p14:creationId xmlns:p14="http://schemas.microsoft.com/office/powerpoint/2010/main" val="2878905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410546" y="1117302"/>
            <a:ext cx="11327363" cy="4674734"/>
          </a:xfrm>
        </p:spPr>
        <p:txBody>
          <a:bodyPr/>
          <a:lstStyle/>
          <a:p>
            <a:pPr marL="0" lvl="1" indent="7938"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D.L. Elliott Enterprises, Inc.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(constructing proposed work)</a:t>
            </a:r>
          </a:p>
          <a:p>
            <a:pPr marL="0" lvl="1" indent="7938">
              <a:buNone/>
            </a:pPr>
            <a:endParaRPr lang="en-US" sz="2000" dirty="0"/>
          </a:p>
          <a:p>
            <a:pPr marL="176212" lvl="1" indent="0">
              <a:buNone/>
            </a:pPr>
            <a:endParaRPr lang="en-US" sz="280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CONTACT INFORMATION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488755" y="1879134"/>
            <a:ext cx="10609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582520"/>
              </p:ext>
            </p:extLst>
          </p:nvPr>
        </p:nvGraphicFramePr>
        <p:xfrm>
          <a:off x="488755" y="1580813"/>
          <a:ext cx="10609880" cy="164592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5710709">
                  <a:extLst>
                    <a:ext uri="{9D8B030D-6E8A-4147-A177-3AD203B41FA5}">
                      <a16:colId xmlns:a16="http://schemas.microsoft.com/office/drawing/2014/main" val="2739222159"/>
                    </a:ext>
                  </a:extLst>
                </a:gridCol>
                <a:gridCol w="4899171">
                  <a:extLst>
                    <a:ext uri="{9D8B030D-6E8A-4147-A177-3AD203B41FA5}">
                      <a16:colId xmlns:a16="http://schemas.microsoft.com/office/drawing/2014/main" val="2698069660"/>
                    </a:ext>
                  </a:extLst>
                </a:gridCol>
              </a:tblGrid>
              <a:tr h="684460">
                <a:tc>
                  <a:txBody>
                    <a:bodyPr/>
                    <a:lstStyle/>
                    <a:p>
                      <a:r>
                        <a:rPr lang="en-US" sz="2400" dirty="0"/>
                        <a:t>Dwayne Schroeder– Project Manger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(281)</a:t>
                      </a:r>
                      <a:r>
                        <a:rPr lang="en-US" sz="2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838-4220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78051"/>
                  </a:ext>
                </a:extLst>
              </a:tr>
              <a:tr h="684460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John Bradford- Superintendent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(832)</a:t>
                      </a:r>
                      <a:r>
                        <a:rPr lang="en-US" sz="2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472-2858</a:t>
                      </a:r>
                    </a:p>
                    <a:p>
                      <a:r>
                        <a:rPr lang="en-US" sz="2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605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814675"/>
              </p:ext>
            </p:extLst>
          </p:nvPr>
        </p:nvGraphicFramePr>
        <p:xfrm>
          <a:off x="488753" y="3757321"/>
          <a:ext cx="10549857" cy="2657322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5656949">
                  <a:extLst>
                    <a:ext uri="{9D8B030D-6E8A-4147-A177-3AD203B41FA5}">
                      <a16:colId xmlns:a16="http://schemas.microsoft.com/office/drawing/2014/main" val="2739222159"/>
                    </a:ext>
                  </a:extLst>
                </a:gridCol>
                <a:gridCol w="4892908">
                  <a:extLst>
                    <a:ext uri="{9D8B030D-6E8A-4147-A177-3AD203B41FA5}">
                      <a16:colId xmlns:a16="http://schemas.microsoft.com/office/drawing/2014/main" val="2698069660"/>
                    </a:ext>
                  </a:extLst>
                </a:gridCol>
              </a:tblGrid>
              <a:tr h="819160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Sabeen Shaikh- Project Manager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(832)</a:t>
                      </a:r>
                      <a:r>
                        <a:rPr lang="en-US" sz="2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395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-2307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78051"/>
                  </a:ext>
                </a:extLst>
              </a:tr>
              <a:tr h="919081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Nancy Serag-Eldin- Inspector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(832)</a:t>
                      </a:r>
                      <a:r>
                        <a:rPr lang="en-US" sz="2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808-6514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60505"/>
                  </a:ext>
                </a:extLst>
              </a:tr>
              <a:tr h="919081">
                <a:tc>
                  <a:txBody>
                    <a:bodyPr/>
                    <a:lstStyle/>
                    <a:p>
                      <a:r>
                        <a:rPr lang="en-US" sz="2400" dirty="0"/>
                        <a:t>Charles Jones-Inspector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(281) 382-7971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521712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>
            <a:cxnSpLocks/>
          </p:cNvCxnSpPr>
          <p:nvPr/>
        </p:nvCxnSpPr>
        <p:spPr>
          <a:xfrm>
            <a:off x="518767" y="1580813"/>
            <a:ext cx="10549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88754" y="3390497"/>
            <a:ext cx="9433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7938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City of Houston Staff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(oversight)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BB66C63-EC3A-4791-B82D-C9949E084F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47579" y="6356350"/>
            <a:ext cx="390331" cy="365125"/>
          </a:xfrm>
        </p:spPr>
        <p:txBody>
          <a:bodyPr/>
          <a:lstStyle/>
          <a:p>
            <a:fld id="{7046CB10-3358-4F29-B4B7-C5F8D0A361D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81942-E93B-4715-82A9-21CED697834A}"/>
              </a:ext>
            </a:extLst>
          </p:cNvPr>
          <p:cNvSpPr/>
          <p:nvPr/>
        </p:nvSpPr>
        <p:spPr>
          <a:xfrm>
            <a:off x="488755" y="6414643"/>
            <a:ext cx="92844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srgbClr val="A5A5A5">
                    <a:lumMod val="50000"/>
                  </a:srgbClr>
                </a:solidFill>
              </a:rPr>
              <a:t>HOUSTON PUBLIC WORKS | 611 WALKER STREET | HOUSTON, TX 77002 | PWECIP@HOUSTONTX.GOV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2B16B-F58A-4288-8C81-47ACA034CF15}"/>
              </a:ext>
            </a:extLst>
          </p:cNvPr>
          <p:cNvCxnSpPr>
            <a:cxnSpLocks/>
          </p:cNvCxnSpPr>
          <p:nvPr/>
        </p:nvCxnSpPr>
        <p:spPr>
          <a:xfrm>
            <a:off x="488753" y="3757321"/>
            <a:ext cx="10549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6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D5B43C-8FC4-41C3-8FC6-C47DDB4D5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sz="2400" dirty="0"/>
              <a:t>For a complete listing of Frequently Asked Questions please visit:</a:t>
            </a:r>
          </a:p>
          <a:p>
            <a:pPr marL="0" indent="0">
              <a:buNone/>
            </a:pPr>
            <a:r>
              <a:rPr lang="en-US" sz="2400" u="sng" dirty="0">
                <a:hlinkClick r:id="rId2"/>
              </a:rPr>
              <a:t>https://www.publicworks.houstontx.gov/ecd/faqs.html</a:t>
            </a:r>
            <a:endParaRPr lang="en-US" sz="2400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sz="2400" kern="0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sz="2400" kern="0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sz="2400" kern="0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kern="0" dirty="0"/>
              <a:t>Today’s presentation and additional project information can be found at:</a:t>
            </a:r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sz="2400" b="1" i="1" kern="0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hlinkClick r:id="rId3"/>
              </a:rPr>
              <a:t>https://rebuildhouston.org/community-engagement</a:t>
            </a:r>
            <a:endParaRPr lang="en-US" sz="2400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b="1" kern="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9A10F8-AC41-41C8-A4D2-DA582848C1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E5482-4FD5-46AA-A9A0-1660C52AD8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1BE6CB-05BB-4B5E-9EE9-8D7FE41A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IMPORTANT LINKS</a:t>
            </a:r>
          </a:p>
        </p:txBody>
      </p:sp>
    </p:spTree>
    <p:extLst>
      <p:ext uri="{BB962C8B-B14F-4D97-AF65-F5344CB8AC3E}">
        <p14:creationId xmlns:p14="http://schemas.microsoft.com/office/powerpoint/2010/main" val="1678875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875221-7752-4899-89D6-CF473EFDD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kern="0" dirty="0">
                <a:latin typeface="Century Gothic" panose="020B0502020202020204" pitchFamily="34" charset="0"/>
              </a:rPr>
              <a:t>Next 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0" dirty="0">
                <a:latin typeface="Century Gothic" panose="020B0502020202020204" pitchFamily="34" charset="0"/>
              </a:rPr>
              <a:t>Question &amp; Answer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0" dirty="0">
                <a:latin typeface="Century Gothic" panose="020B0502020202020204" pitchFamily="34" charset="0"/>
              </a:rPr>
              <a:t>Breakout session</a:t>
            </a:r>
          </a:p>
          <a:p>
            <a:pPr marL="0" indent="0">
              <a:buNone/>
            </a:pPr>
            <a:endParaRPr lang="en-US" kern="0" dirty="0">
              <a:latin typeface="Calibri" pitchFamily="34" charset="0"/>
            </a:endParaRPr>
          </a:p>
          <a:p>
            <a:pPr marL="0" indent="0">
              <a:buNone/>
            </a:pPr>
            <a:endParaRPr lang="en-US" kern="0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A98A76-2534-47BD-8E86-92301FE74C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A2BEC-2238-4801-9EF4-EAC8FC7799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C05AC8-2D3D-45C9-B116-25012647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THANK YOU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9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Overview of the Project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Project Phasing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What to Expect During Construction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Contact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8740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Century Gothic" panose="020B0502020202020204" pitchFamily="34" charset="0"/>
              </a:rPr>
              <a:t>Purpose: </a:t>
            </a:r>
            <a:r>
              <a:rPr lang="en-US" sz="2400" dirty="0">
                <a:latin typeface="Century Gothic" panose="020B0502020202020204" pitchFamily="34" charset="0"/>
              </a:rPr>
              <a:t>To replace and upgrade the existing water distribution system in the project area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Construction Cost: </a:t>
            </a:r>
            <a:r>
              <a:rPr lang="en-US" sz="2400" dirty="0">
                <a:latin typeface="Century Gothic" panose="020B0502020202020204" pitchFamily="34" charset="0"/>
              </a:rPr>
              <a:t>$2.1 Million</a:t>
            </a:r>
          </a:p>
          <a:p>
            <a:r>
              <a:rPr lang="en-US" sz="2400" b="1" dirty="0"/>
              <a:t>Timeline: </a:t>
            </a:r>
            <a:r>
              <a:rPr lang="en-US" sz="2400" dirty="0"/>
              <a:t>10-01-2018  Construction Begins</a:t>
            </a:r>
          </a:p>
          <a:p>
            <a:pPr marL="914400" lvl="2" indent="0">
              <a:buNone/>
            </a:pPr>
            <a:r>
              <a:rPr lang="en-US" sz="2400" dirty="0"/>
              <a:t>        07-29-2019  Anticipated Project Completion</a:t>
            </a:r>
          </a:p>
          <a:p>
            <a:pPr marL="914400" lvl="2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HOUSTON PUBLIC WORKS | 611 WALKER STREET | HOUSTON, TX 77002 | PWECIP@HOUSTONTX.GOV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OVERVIEW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3B6CC4-7F6A-4CE5-BFF2-0FA184DFE93F}"/>
              </a:ext>
            </a:extLst>
          </p:cNvPr>
          <p:cNvGrpSpPr/>
          <p:nvPr/>
        </p:nvGrpSpPr>
        <p:grpSpPr>
          <a:xfrm>
            <a:off x="696826" y="3721265"/>
            <a:ext cx="10859932" cy="459544"/>
            <a:chOff x="-1" y="4648200"/>
            <a:chExt cx="9144001" cy="45954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383E60-3D62-4668-8409-78ED13A7AB7D}"/>
                </a:ext>
              </a:extLst>
            </p:cNvPr>
            <p:cNvSpPr/>
            <p:nvPr/>
          </p:nvSpPr>
          <p:spPr>
            <a:xfrm>
              <a:off x="-1" y="4648200"/>
              <a:ext cx="9144001" cy="45954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51545F-EF82-488C-919C-10671AE99A88}"/>
                </a:ext>
              </a:extLst>
            </p:cNvPr>
            <p:cNvSpPr txBox="1"/>
            <p:nvPr/>
          </p:nvSpPr>
          <p:spPr>
            <a:xfrm>
              <a:off x="-1" y="4686701"/>
              <a:ext cx="2960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2018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72505E-32C2-477A-9EBB-D2A26D3335EA}"/>
                </a:ext>
              </a:extLst>
            </p:cNvPr>
            <p:cNvSpPr txBox="1"/>
            <p:nvPr/>
          </p:nvSpPr>
          <p:spPr>
            <a:xfrm>
              <a:off x="4908575" y="4677917"/>
              <a:ext cx="2960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          2019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5D22F58-0D19-4E37-BB71-BE40070DAF96}"/>
              </a:ext>
            </a:extLst>
          </p:cNvPr>
          <p:cNvSpPr txBox="1"/>
          <p:nvPr/>
        </p:nvSpPr>
        <p:spPr>
          <a:xfrm>
            <a:off x="1018974" y="4219310"/>
            <a:ext cx="1870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Fall </a:t>
            </a:r>
          </a:p>
          <a:p>
            <a:pPr algn="r"/>
            <a:r>
              <a:rPr lang="en-US" sz="1600" b="1" dirty="0">
                <a:latin typeface="+mj-lt"/>
                <a:cs typeface="Arial" charset="0"/>
              </a:rPr>
              <a:t>Construction Begins</a:t>
            </a:r>
            <a:r>
              <a:rPr lang="en-US" sz="1600" dirty="0">
                <a:latin typeface="+mj-lt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405A08-3E40-4B11-99F9-0D9857239BC8}"/>
              </a:ext>
            </a:extLst>
          </p:cNvPr>
          <p:cNvSpPr txBox="1"/>
          <p:nvPr/>
        </p:nvSpPr>
        <p:spPr>
          <a:xfrm>
            <a:off x="8024158" y="4180809"/>
            <a:ext cx="2209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  <a:cs typeface="Arial" charset="0"/>
              </a:rPr>
              <a:t>Summer</a:t>
            </a:r>
          </a:p>
          <a:p>
            <a:r>
              <a:rPr lang="en-US" sz="1600" b="1" dirty="0">
                <a:latin typeface="+mj-lt"/>
                <a:cs typeface="Arial" charset="0"/>
              </a:rPr>
              <a:t>Anticipated Completion</a:t>
            </a:r>
            <a:endParaRPr lang="en-US" sz="1600" dirty="0">
              <a:latin typeface="+mj-lt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CE2D95B2-D776-46E0-8526-92B7D4E0490F}"/>
              </a:ext>
            </a:extLst>
          </p:cNvPr>
          <p:cNvSpPr/>
          <p:nvPr/>
        </p:nvSpPr>
        <p:spPr>
          <a:xfrm>
            <a:off x="2796187" y="3721265"/>
            <a:ext cx="5571744" cy="468328"/>
          </a:xfrm>
          <a:prstGeom prst="homePlate">
            <a:avLst>
              <a:gd name="adj" fmla="val 21574"/>
            </a:avLst>
          </a:prstGeom>
          <a:solidFill>
            <a:srgbClr val="E0E233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7E39D-DED0-441B-9394-9A91F40C8C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47272-B8BA-45C0-BEA4-719EB4EE8E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796842-E487-4EA2-B429-2F4061077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OVERVIEW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FE784-B154-4ED4-BB79-52DD570C3DD3}"/>
              </a:ext>
            </a:extLst>
          </p:cNvPr>
          <p:cNvCxnSpPr/>
          <p:nvPr/>
        </p:nvCxnSpPr>
        <p:spPr>
          <a:xfrm>
            <a:off x="528506" y="115768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855629C-166E-45AF-A9FF-2F35FD75FF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7" t="21396" r="34159" b="24925"/>
          <a:stretch/>
        </p:blipFill>
        <p:spPr>
          <a:xfrm>
            <a:off x="739532" y="1988531"/>
            <a:ext cx="692727" cy="755703"/>
          </a:xfrm>
          <a:prstGeom prst="ellipse">
            <a:avLst/>
          </a:prstGeom>
          <a:ln>
            <a:noFill/>
          </a:ln>
        </p:spPr>
      </p:pic>
      <p:sp>
        <p:nvSpPr>
          <p:cNvPr id="61" name="Content Placeholder 60">
            <a:extLst>
              <a:ext uri="{FF2B5EF4-FFF2-40B4-BE49-F238E27FC236}">
                <a16:creationId xmlns:a16="http://schemas.microsoft.com/office/drawing/2014/main" id="{E7C71DBF-7C7F-4D29-B1CB-AA9C5AC67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259" y="2192133"/>
            <a:ext cx="10110992" cy="696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Replace old water distribution system with new system to provide: </a:t>
            </a:r>
          </a:p>
        </p:txBody>
      </p:sp>
      <p:sp>
        <p:nvSpPr>
          <p:cNvPr id="62" name="Content Placeholder 60">
            <a:extLst>
              <a:ext uri="{FF2B5EF4-FFF2-40B4-BE49-F238E27FC236}">
                <a16:creationId xmlns:a16="http://schemas.microsoft.com/office/drawing/2014/main" id="{1A6BF347-3B41-42EF-9449-D4985D8F1C4A}"/>
              </a:ext>
            </a:extLst>
          </p:cNvPr>
          <p:cNvSpPr txBox="1">
            <a:spLocks/>
          </p:cNvSpPr>
          <p:nvPr/>
        </p:nvSpPr>
        <p:spPr>
          <a:xfrm>
            <a:off x="1537400" y="2904112"/>
            <a:ext cx="7919721" cy="69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Improved Water Quality</a:t>
            </a:r>
          </a:p>
        </p:txBody>
      </p:sp>
      <p:sp>
        <p:nvSpPr>
          <p:cNvPr id="63" name="Content Placeholder 60">
            <a:extLst>
              <a:ext uri="{FF2B5EF4-FFF2-40B4-BE49-F238E27FC236}">
                <a16:creationId xmlns:a16="http://schemas.microsoft.com/office/drawing/2014/main" id="{33D34A0C-D26E-49DB-9E57-9D187A0A1051}"/>
              </a:ext>
            </a:extLst>
          </p:cNvPr>
          <p:cNvSpPr txBox="1">
            <a:spLocks/>
          </p:cNvSpPr>
          <p:nvPr/>
        </p:nvSpPr>
        <p:spPr>
          <a:xfrm>
            <a:off x="1537399" y="3660397"/>
            <a:ext cx="7919721" cy="69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Increased Water Capacity</a:t>
            </a:r>
          </a:p>
        </p:txBody>
      </p:sp>
      <p:sp>
        <p:nvSpPr>
          <p:cNvPr id="64" name="Content Placeholder 60">
            <a:extLst>
              <a:ext uri="{FF2B5EF4-FFF2-40B4-BE49-F238E27FC236}">
                <a16:creationId xmlns:a16="http://schemas.microsoft.com/office/drawing/2014/main" id="{62EF733C-3BE9-4AB3-9B2B-986BD9C4A2E8}"/>
              </a:ext>
            </a:extLst>
          </p:cNvPr>
          <p:cNvSpPr txBox="1">
            <a:spLocks/>
          </p:cNvSpPr>
          <p:nvPr/>
        </p:nvSpPr>
        <p:spPr>
          <a:xfrm>
            <a:off x="1537401" y="5627931"/>
            <a:ext cx="7919721" cy="69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Compliant with Current Standards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2E3144-6E47-4FFC-80E7-F3D407703133}"/>
              </a:ext>
            </a:extLst>
          </p:cNvPr>
          <p:cNvCxnSpPr/>
          <p:nvPr/>
        </p:nvCxnSpPr>
        <p:spPr>
          <a:xfrm>
            <a:off x="671119" y="268807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5F68A0A-3043-4DC4-90C9-4C66A31254A7}"/>
              </a:ext>
            </a:extLst>
          </p:cNvPr>
          <p:cNvGrpSpPr/>
          <p:nvPr/>
        </p:nvGrpSpPr>
        <p:grpSpPr>
          <a:xfrm>
            <a:off x="831811" y="4165626"/>
            <a:ext cx="8117361" cy="1366654"/>
            <a:chOff x="524708" y="2218088"/>
            <a:chExt cx="8518208" cy="210847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67ED087-637C-44D4-9436-56F177B67432}"/>
                </a:ext>
              </a:extLst>
            </p:cNvPr>
            <p:cNvCxnSpPr/>
            <p:nvPr/>
          </p:nvCxnSpPr>
          <p:spPr>
            <a:xfrm>
              <a:off x="524708" y="3295167"/>
              <a:ext cx="85182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AD3548A-97AA-4CF1-B9A7-551AF445E13A}"/>
                </a:ext>
              </a:extLst>
            </p:cNvPr>
            <p:cNvCxnSpPr/>
            <p:nvPr/>
          </p:nvCxnSpPr>
          <p:spPr>
            <a:xfrm>
              <a:off x="524708" y="4326560"/>
              <a:ext cx="85182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CB9DFE7-03C8-404F-849A-9392F49DC394}"/>
                </a:ext>
              </a:extLst>
            </p:cNvPr>
            <p:cNvCxnSpPr/>
            <p:nvPr/>
          </p:nvCxnSpPr>
          <p:spPr>
            <a:xfrm>
              <a:off x="524708" y="2218088"/>
              <a:ext cx="85182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60">
            <a:extLst>
              <a:ext uri="{FF2B5EF4-FFF2-40B4-BE49-F238E27FC236}">
                <a16:creationId xmlns:a16="http://schemas.microsoft.com/office/drawing/2014/main" id="{E7B9C818-D4E9-45AE-BFC7-3435CB6E737E}"/>
              </a:ext>
            </a:extLst>
          </p:cNvPr>
          <p:cNvSpPr txBox="1">
            <a:spLocks/>
          </p:cNvSpPr>
          <p:nvPr/>
        </p:nvSpPr>
        <p:spPr>
          <a:xfrm>
            <a:off x="410547" y="1612633"/>
            <a:ext cx="7919721" cy="69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Scope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AFD3D1-7198-4B46-B1EF-E66A80E34B67}"/>
              </a:ext>
            </a:extLst>
          </p:cNvPr>
          <p:cNvGrpSpPr/>
          <p:nvPr/>
        </p:nvGrpSpPr>
        <p:grpSpPr>
          <a:xfrm>
            <a:off x="831811" y="2810696"/>
            <a:ext cx="8117361" cy="1366654"/>
            <a:chOff x="524708" y="2218088"/>
            <a:chExt cx="8518208" cy="210847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3AEE134-AB61-4CA7-8707-0DBA2D55208C}"/>
                </a:ext>
              </a:extLst>
            </p:cNvPr>
            <p:cNvCxnSpPr/>
            <p:nvPr/>
          </p:nvCxnSpPr>
          <p:spPr>
            <a:xfrm>
              <a:off x="524708" y="3295167"/>
              <a:ext cx="85182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7EB665C-586B-420E-BF03-3D851F8A2BF4}"/>
                </a:ext>
              </a:extLst>
            </p:cNvPr>
            <p:cNvCxnSpPr/>
            <p:nvPr/>
          </p:nvCxnSpPr>
          <p:spPr>
            <a:xfrm>
              <a:off x="524708" y="4326560"/>
              <a:ext cx="85182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4C5217-DC21-43AC-9AE0-2B50756E6BAE}"/>
                </a:ext>
              </a:extLst>
            </p:cNvPr>
            <p:cNvCxnSpPr/>
            <p:nvPr/>
          </p:nvCxnSpPr>
          <p:spPr>
            <a:xfrm>
              <a:off x="524708" y="2218088"/>
              <a:ext cx="85182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55D48C-7F12-402A-8D1C-AF3280298173}"/>
              </a:ext>
            </a:extLst>
          </p:cNvPr>
          <p:cNvSpPr/>
          <p:nvPr/>
        </p:nvSpPr>
        <p:spPr>
          <a:xfrm>
            <a:off x="1537402" y="4297667"/>
            <a:ext cx="3869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Water Circulation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BB5F1C-F195-41A7-BC59-327F99D9237F}"/>
              </a:ext>
            </a:extLst>
          </p:cNvPr>
          <p:cNvSpPr/>
          <p:nvPr/>
        </p:nvSpPr>
        <p:spPr>
          <a:xfrm>
            <a:off x="1538685" y="4973235"/>
            <a:ext cx="3541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Fire Protection </a:t>
            </a:r>
          </a:p>
        </p:txBody>
      </p:sp>
    </p:spTree>
    <p:extLst>
      <p:ext uri="{BB962C8B-B14F-4D97-AF65-F5344CB8AC3E}">
        <p14:creationId xmlns:p14="http://schemas.microsoft.com/office/powerpoint/2010/main" val="281067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EDAD0F-FD1E-4898-A1DF-E9652B4E11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8D9DA-CB31-4AF8-BE65-5603AA3A95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EC7F58-39A6-42C2-9FF4-206CAC04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PROJECT PHASING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6B8C5E-7B05-41A7-8C72-FA43F632D3A3}"/>
              </a:ext>
            </a:extLst>
          </p:cNvPr>
          <p:cNvSpPr/>
          <p:nvPr/>
        </p:nvSpPr>
        <p:spPr>
          <a:xfrm>
            <a:off x="9696588" y="1098958"/>
            <a:ext cx="2317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SUBJECT TO CHANGES AS PROJECT UPDATES OCCUR.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46AD60-54AF-4108-B5DE-DCCDE33B6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206" y="2839027"/>
            <a:ext cx="981512" cy="148879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9713582-83AB-4D26-8B01-F81E504E0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7" y="855022"/>
            <a:ext cx="9286041" cy="5501327"/>
          </a:xfrm>
        </p:spPr>
      </p:pic>
    </p:spTree>
    <p:extLst>
      <p:ext uri="{BB962C8B-B14F-4D97-AF65-F5344CB8AC3E}">
        <p14:creationId xmlns:p14="http://schemas.microsoft.com/office/powerpoint/2010/main" val="158514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EDAD0F-FD1E-4898-A1DF-E9652B4E11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6CB10-3358-4F29-B4B7-C5F8D0A361D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8D9DA-CB31-4AF8-BE65-5603AA3A95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HOUSTON PUBLIC WORKS | 611 WALKER STREET | HOUSTON, TX 77002 | PWECIP@HOUSTONTX.GOV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EC7F58-39A6-42C2-9FF4-206CAC04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PROJECT PHASING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6B8C5E-7B05-41A7-8C72-FA43F632D3A3}"/>
              </a:ext>
            </a:extLst>
          </p:cNvPr>
          <p:cNvSpPr/>
          <p:nvPr/>
        </p:nvSpPr>
        <p:spPr>
          <a:xfrm>
            <a:off x="9696588" y="1098958"/>
            <a:ext cx="2317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* SUBJECT TO CHANGES AS PROJECT UPDATES OCCUR.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46AD60-54AF-4108-B5DE-DCCDE33B6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206" y="3260267"/>
            <a:ext cx="981512" cy="148879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A66B43-A310-45E3-8341-AF59C5582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7" y="831273"/>
            <a:ext cx="9286041" cy="5525077"/>
          </a:xfrm>
        </p:spPr>
      </p:pic>
    </p:spTree>
    <p:extLst>
      <p:ext uri="{BB962C8B-B14F-4D97-AF65-F5344CB8AC3E}">
        <p14:creationId xmlns:p14="http://schemas.microsoft.com/office/powerpoint/2010/main" val="309453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20E28D-F6A7-470B-B43E-1E669D733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Prepare for Construction</a:t>
            </a:r>
          </a:p>
          <a:p>
            <a:r>
              <a:rPr lang="en-US" sz="2400" dirty="0"/>
              <a:t>Construction is within the City’s Right-of-Way</a:t>
            </a:r>
          </a:p>
          <a:p>
            <a:r>
              <a:rPr lang="en-US" sz="2400" dirty="0"/>
              <a:t>Know how to report a concern or a problem </a:t>
            </a:r>
          </a:p>
          <a:p>
            <a:r>
              <a:rPr lang="en-US" sz="2400" dirty="0"/>
              <a:t>Be aware of the potential service impacts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6CBA50-B271-4F7F-98DE-59EBBFA9E7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FF68B-C52C-4942-A48B-3CEF754677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HOUSTON PUBLIC WORKS | 611 WALKER STREET | HOUSTON, TX 77002 | PWECIP@HOUSTONTX.GOV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5397D2-0BBE-4D4F-B8E4-0CD351F8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 TO EXPECT DURING CONSTRUCTION</a:t>
            </a:r>
          </a:p>
        </p:txBody>
      </p:sp>
    </p:spTree>
    <p:extLst>
      <p:ext uri="{BB962C8B-B14F-4D97-AF65-F5344CB8AC3E}">
        <p14:creationId xmlns:p14="http://schemas.microsoft.com/office/powerpoint/2010/main" val="2691066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20E28D-F6A7-470B-B43E-1E669D733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City’s Right-of-Way (ROW)</a:t>
            </a:r>
          </a:p>
          <a:p>
            <a:r>
              <a:rPr lang="en-US" sz="2400" dirty="0"/>
              <a:t>City’s ROW generally extends 10-17 feet past curb line</a:t>
            </a:r>
            <a:endParaRPr lang="en-US" altLang="en-US" sz="2400" dirty="0"/>
          </a:p>
          <a:p>
            <a:r>
              <a:rPr lang="en-US" sz="2400" dirty="0"/>
              <a:t>Remove items of value (special landscaping features such as fountains and lawn art) within the City’s ROW</a:t>
            </a:r>
          </a:p>
          <a:p>
            <a:r>
              <a:rPr lang="en-US" sz="2400" dirty="0"/>
              <a:t>Document the conditions of your yard and sprinkler head locations, Contractor will do the same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6CBA50-B271-4F7F-98DE-59EBBFA9E7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FF68B-C52C-4942-A48B-3CEF754677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HOUSTON PUBLIC WORKS | 611 WALKER STREET | HOUSTON, TX 77002 | PWECIP@HOUSTONTX.GOV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5397D2-0BBE-4D4F-B8E4-0CD351F8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 TO EXPECT DURING CONSTRUCTION</a:t>
            </a:r>
          </a:p>
        </p:txBody>
      </p:sp>
    </p:spTree>
    <p:extLst>
      <p:ext uri="{BB962C8B-B14F-4D97-AF65-F5344CB8AC3E}">
        <p14:creationId xmlns:p14="http://schemas.microsoft.com/office/powerpoint/2010/main" val="63437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216D46-5FD1-4CBF-A522-A56ED9B4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7" y="1502228"/>
            <a:ext cx="11327363" cy="4854121"/>
          </a:xfrm>
        </p:spPr>
        <p:txBody>
          <a:bodyPr>
            <a:normAutofit fontScale="40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70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to Report a Concern or Problem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6000" dirty="0"/>
              <a:t>Keep your door hanger throughout the duration of the project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en-US" sz="6000" dirty="0"/>
              <a:t>It lists phone numbers you may need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altLang="en-US" sz="6000" dirty="0"/>
              <a:t>It lists the project’s name and the project’s number</a:t>
            </a:r>
            <a:endParaRPr lang="en-US" altLang="en-US" sz="6000" kern="0" dirty="0"/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en-US" sz="6000" kern="0" dirty="0"/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6000" kern="0" dirty="0"/>
              <a:t>Contact 311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6000" kern="0" dirty="0"/>
              <a:t>Report the project name and the project number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6000" kern="0" dirty="0"/>
              <a:t>Request issue be directed to Houston Public Works / Capital Projects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6000" kern="0" dirty="0"/>
              <a:t>Be as complete as possible with your concern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6000" dirty="0"/>
              <a:t>Meet with the City’s PM or Inspector</a:t>
            </a:r>
          </a:p>
          <a:p>
            <a:pPr lvl="1">
              <a:buFont typeface="Arial" charset="0"/>
              <a:buChar char="•"/>
            </a:pPr>
            <a:r>
              <a:rPr lang="en-US" altLang="en-US" sz="6000" dirty="0"/>
              <a:t>Will be your contact to resolve issues throughout construction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en-US" sz="2400" kern="0" dirty="0"/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en-US" sz="2400" kern="0" dirty="0"/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en-US" sz="2400" kern="0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en-US" altLang="en-US" sz="2000" kern="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954F13-7D52-4EFE-AA4E-F1E38A789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4A75F-7AAF-47AD-BF40-CD21A86A85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HOUSTON PUBLIC WORKS | 611 WALKER STREET | HOUSTON, TX 77002 | PWECIP@HOUSTONTX.GOV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5F0C4B-D5E2-43C4-A260-B2918941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47" y="365125"/>
            <a:ext cx="11327363" cy="95049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 TO EXPECT DURING CONSTRUCTION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A83D7-D3A5-4EC4-880B-D0432ED6C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662" y="1641675"/>
            <a:ext cx="990917" cy="112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5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5172</TotalTime>
  <Words>943</Words>
  <Application>Microsoft Office PowerPoint</Application>
  <PresentationFormat>Widescreen</PresentationFormat>
  <Paragraphs>161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Office Theme</vt:lpstr>
      <vt:lpstr>WATER LINE REPLACEMENT IN MEMORIAL BEND AND BRIAR FOREST AREA CONSTRUCTION COMMUNITY MEETING WBS No. S-000035-0212-4</vt:lpstr>
      <vt:lpstr>AGENDA</vt:lpstr>
      <vt:lpstr>OVERVIEW</vt:lpstr>
      <vt:lpstr>OVERVIEW</vt:lpstr>
      <vt:lpstr>PROJECT PHASING</vt:lpstr>
      <vt:lpstr>PROJECT PHASING</vt:lpstr>
      <vt:lpstr>WHAT TO EXPECT DURING CONSTRUCTION</vt:lpstr>
      <vt:lpstr>WHAT TO EXPECT DURING CONSTRUCTION</vt:lpstr>
      <vt:lpstr>WHAT TO EXPECT DURING CONSTRUCTION</vt:lpstr>
      <vt:lpstr>WLR in Memorial Bend and Briar Forest Area (WBS No. S-000035-0212-4) Construction – Project Info</vt:lpstr>
      <vt:lpstr>WHAT TO EXPECT DURING CONSTRUCTION</vt:lpstr>
      <vt:lpstr>WHAT TO EXPECT DURING CONSTRUCTION</vt:lpstr>
      <vt:lpstr>WHAT TO EXPECT DURING CONSTRUCTION</vt:lpstr>
      <vt:lpstr>WHAT TO EXPECT DURING CONSTRUCTION</vt:lpstr>
      <vt:lpstr>CONTACT INFORMATION</vt:lpstr>
      <vt:lpstr>IMPORTANT LINKS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Lewis, Andrea - PWE</dc:creator>
  <cp:lastModifiedBy>Adeniyi, Afolake - HPW</cp:lastModifiedBy>
  <cp:revision>88</cp:revision>
  <cp:lastPrinted>2018-06-13T19:52:42Z</cp:lastPrinted>
  <dcterms:created xsi:type="dcterms:W3CDTF">2017-11-15T19:11:44Z</dcterms:created>
  <dcterms:modified xsi:type="dcterms:W3CDTF">2018-09-12T22:14:26Z</dcterms:modified>
</cp:coreProperties>
</file>